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Economica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Economica-bold.fntdata"/><Relationship Id="rId14" Type="http://schemas.openxmlformats.org/officeDocument/2006/relationships/font" Target="fonts/Economica-regular.fntdata"/><Relationship Id="rId17" Type="http://schemas.openxmlformats.org/officeDocument/2006/relationships/font" Target="fonts/Economica-boldItalic.fntdata"/><Relationship Id="rId16" Type="http://schemas.openxmlformats.org/officeDocument/2006/relationships/font" Target="fonts/Economica-italic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7c0f2bb9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7c0f2bb9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7c0f2bb9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7c0f2bb9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7c0f2bb92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7c0f2bb9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7c0f2bb92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7c0f2bb92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7c0f2bb92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7c0f2bb92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7c0f2bb92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7c0f2bb92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7c0f2bb9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7c0f2bb9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066400"/>
            <a:ext cx="3054600" cy="18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Publicacions </a:t>
            </a:r>
            <a:r>
              <a:rPr lang="ca"/>
              <a:t>Electròniques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 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Marc Tolosa, Pol Ortuño i Guillem Martínez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138675" y="957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Què són?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138675" y="927000"/>
            <a:ext cx="8520600" cy="22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2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Són tots aquells formats , emmagatzemats i </a:t>
            </a:r>
            <a:r>
              <a:rPr lang="ca" sz="12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distribuïts i basades en mitjans  </a:t>
            </a:r>
            <a:r>
              <a:rPr lang="ca" sz="12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digitals.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2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Existeixen una gran varietat d’elles </a:t>
            </a:r>
            <a:r>
              <a:rPr lang="ca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 cobreixen les de la seva versió en paper i variants digitals: revistes, periòdics, blogs, llibres, etc.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Poden estar contingudes en diferents suports que poden ser llegits per mitjans electrònics: USB, CD-ROM, DVD, HTML. 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ca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Existeixen aquelles publicacions digitals que són versions completes de la impresa, altres complementàries (amb informació que no existeix en la seva versió en paper) o bé que no té antecedents en imprès.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625" y="3208800"/>
            <a:ext cx="2564226" cy="16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7625" y="3243250"/>
            <a:ext cx="2442941" cy="16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315525" y="3858100"/>
            <a:ext cx="8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Open Sans"/>
                <a:ea typeface="Open Sans"/>
                <a:cs typeface="Open Sans"/>
                <a:sym typeface="Open Sans"/>
              </a:rPr>
              <a:t>Catàleg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549525" y="3858100"/>
            <a:ext cx="11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Open Sans"/>
                <a:ea typeface="Open Sans"/>
                <a:cs typeface="Open Sans"/>
                <a:sym typeface="Open Sans"/>
              </a:rPr>
              <a:t>e-book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83625" y="1114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Tipus de publicacions electròniques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185875" y="942750"/>
            <a:ext cx="8520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                                             </a:t>
            </a:r>
            <a:r>
              <a:rPr lang="ca" sz="4800">
                <a:latin typeface="Montserrat"/>
                <a:ea typeface="Montserrat"/>
                <a:cs typeface="Montserrat"/>
                <a:sym typeface="Montserrat"/>
              </a:rPr>
              <a:t>                                       </a:t>
            </a:r>
            <a:r>
              <a:rPr lang="ca" sz="500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ca" sz="5000">
                <a:latin typeface="Montserrat"/>
                <a:ea typeface="Montserrat"/>
                <a:cs typeface="Montserrat"/>
                <a:sym typeface="Montserrat"/>
              </a:rPr>
              <a:t>xisteixen diferents tipus de publicacions </a:t>
            </a:r>
            <a:r>
              <a:rPr lang="ca" sz="5000">
                <a:latin typeface="Montserrat"/>
                <a:ea typeface="Montserrat"/>
                <a:cs typeface="Montserrat"/>
                <a:sym typeface="Montserrat"/>
              </a:rPr>
              <a:t>electròniques</a:t>
            </a:r>
            <a:r>
              <a:rPr lang="ca" sz="5000">
                <a:latin typeface="Montserrat"/>
                <a:ea typeface="Montserrat"/>
                <a:cs typeface="Montserrat"/>
                <a:sym typeface="Montserrat"/>
              </a:rPr>
              <a:t> :</a:t>
            </a:r>
            <a:endParaRPr sz="4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4CCCC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rgbClr val="BF9000"/>
              </a:solidFill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7412950" y="1501550"/>
            <a:ext cx="1355700" cy="524100"/>
          </a:xfrm>
          <a:prstGeom prst="rect">
            <a:avLst/>
          </a:prstGeom>
          <a:solidFill>
            <a:srgbClr val="DFB5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7634400" y="1563500"/>
            <a:ext cx="10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Catàlegs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5487563" y="1501550"/>
            <a:ext cx="1355700" cy="524100"/>
          </a:xfrm>
          <a:prstGeom prst="rect">
            <a:avLst/>
          </a:prstGeom>
          <a:solidFill>
            <a:srgbClr val="DFB5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742250" y="1547300"/>
            <a:ext cx="1355700" cy="524100"/>
          </a:xfrm>
          <a:prstGeom prst="rect">
            <a:avLst/>
          </a:prstGeom>
          <a:solidFill>
            <a:srgbClr val="DFB5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5450825" y="1455800"/>
            <a:ext cx="134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Edicions Multimèdia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2033675" y="1501550"/>
            <a:ext cx="1355700" cy="524100"/>
          </a:xfrm>
          <a:prstGeom prst="rect">
            <a:avLst/>
          </a:prstGeom>
          <a:solidFill>
            <a:srgbClr val="DFB5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3829751" y="1501550"/>
            <a:ext cx="122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Llibres Electrònics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2252000" y="1563500"/>
            <a:ext cx="10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Revistes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294250" y="1501550"/>
            <a:ext cx="1355700" cy="524100"/>
          </a:xfrm>
          <a:prstGeom prst="rect">
            <a:avLst/>
          </a:prstGeom>
          <a:solidFill>
            <a:srgbClr val="DFB5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408100" y="1455800"/>
            <a:ext cx="112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Butlletins Digitals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2377800" y="4522200"/>
            <a:ext cx="438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200">
                <a:solidFill>
                  <a:srgbClr val="BF9000"/>
                </a:solidFill>
              </a:rPr>
              <a:t>https://www.elcorteingles.es/catalogos-digitales/descanso/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038" y="2492263"/>
            <a:ext cx="1970124" cy="12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2902" y="2117150"/>
            <a:ext cx="1374398" cy="198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9407" y="2571750"/>
            <a:ext cx="1846644" cy="10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8350" y="2492282"/>
            <a:ext cx="1846651" cy="1319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Dimensions 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11700" y="1562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 Tipus de Formats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11700" y="987550"/>
            <a:ext cx="4014000" cy="40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84162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Montserrat"/>
              <a:buChar char="➢"/>
            </a:pPr>
            <a:r>
              <a:rPr lang="ca" sz="1400">
                <a:latin typeface="Montserrat"/>
                <a:ea typeface="Montserrat"/>
                <a:cs typeface="Montserrat"/>
                <a:sym typeface="Montserrat"/>
              </a:rPr>
              <a:t>PDF: 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400">
                <a:latin typeface="Montserrat"/>
                <a:ea typeface="Montserrat"/>
                <a:cs typeface="Montserrat"/>
                <a:sym typeface="Montserrat"/>
              </a:rPr>
              <a:t>-Son els més habituals d’utilitzar-se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400"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ca" sz="1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Permeten la inclusió d’enllaços a llocs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web externs o a parts del propi document.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-Poden tenir marques d'aigua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per a identificar als seus autors.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-Solen pesar molt poc, la qual cosa 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estalvia costos d'emmagatzematge.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8416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Montserrat"/>
              <a:buChar char="➢"/>
            </a:pPr>
            <a:r>
              <a:rPr lang="ca" sz="1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HTML: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-És el format habitual dels textos que són publicats en Internet.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-Permeten enllaçar recursos relacionats com a vídeos i animacions, impossibles de plasmar en un format imprès.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-Al ser un llenguatge estàndard, els documents en HTML poden ser visualitzats des de qualsevol navegador, independentment de la mena d'ordinador.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4454225" y="919475"/>
            <a:ext cx="4479600" cy="20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➢"/>
            </a:pPr>
            <a:r>
              <a:rPr lang="ca" sz="900">
                <a:latin typeface="Montserrat"/>
                <a:ea typeface="Montserrat"/>
                <a:cs typeface="Montserrat"/>
                <a:sym typeface="Montserrat"/>
              </a:rPr>
              <a:t>DOC: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900">
                <a:latin typeface="Open Sans"/>
                <a:ea typeface="Open Sans"/>
                <a:cs typeface="Open Sans"/>
                <a:sym typeface="Open Sans"/>
              </a:rPr>
              <a:t>             </a:t>
            </a:r>
            <a:r>
              <a:rPr lang="ca" sz="900">
                <a:latin typeface="Montserrat"/>
                <a:ea typeface="Montserrat"/>
                <a:cs typeface="Montserrat"/>
                <a:sym typeface="Montserrat"/>
              </a:rPr>
              <a:t>-És el format típic del Microsoft Word.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900">
                <a:latin typeface="Montserrat"/>
                <a:ea typeface="Montserrat"/>
                <a:cs typeface="Montserrat"/>
                <a:sym typeface="Montserrat"/>
              </a:rPr>
              <a:t>             -Les seves característiques 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900">
                <a:latin typeface="Montserrat"/>
                <a:ea typeface="Montserrat"/>
                <a:cs typeface="Montserrat"/>
                <a:sym typeface="Montserrat"/>
              </a:rPr>
              <a:t>               són molt similars a les dels textos en .RT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➢"/>
            </a:pPr>
            <a:r>
              <a:rPr lang="ca" sz="900">
                <a:latin typeface="Montserrat"/>
                <a:ea typeface="Montserrat"/>
                <a:cs typeface="Montserrat"/>
                <a:sym typeface="Montserrat"/>
              </a:rPr>
              <a:t>PPS: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9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             -És el format típic de Microsoft PowerPoint</a:t>
            </a:r>
            <a:endParaRPr sz="9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9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            -Permet la inclusió de formats com: vídeo, imatges etc….</a:t>
            </a:r>
            <a:endParaRPr sz="9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900"/>
              <a:buChar char="➢"/>
            </a:pPr>
            <a:r>
              <a:rPr lang="ca" sz="900">
                <a:solidFill>
                  <a:srgbClr val="444444"/>
                </a:solidFill>
                <a:highlight>
                  <a:srgbClr val="FFFFFF"/>
                </a:highlight>
              </a:rPr>
              <a:t>RTF:</a:t>
            </a:r>
            <a:endParaRPr sz="9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1828800" rtl="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1828800" rtl="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1828800" rtl="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ca" sz="800">
                <a:solidFill>
                  <a:schemeClr val="dk1"/>
                </a:solidFill>
              </a:rPr>
              <a:t>https://www.publicacionelectronica.com/formatos.html</a:t>
            </a:r>
            <a:endParaRPr sz="1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1828800" rtl="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1828800" rtl="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1828800" rtl="0" algn="l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18288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18288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18288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18288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433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Tipografía</a:t>
            </a:r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311700" y="874675"/>
            <a:ext cx="8520600" cy="3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5461" u="sng"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ca" sz="5461" u="sng">
                <a:latin typeface="Montserrat"/>
                <a:ea typeface="Montserrat"/>
                <a:cs typeface="Montserrat"/>
                <a:sym typeface="Montserrat"/>
              </a:rPr>
              <a:t>Publicacions</a:t>
            </a:r>
            <a:r>
              <a:rPr lang="ca" sz="5461" u="sng">
                <a:latin typeface="Montserrat"/>
                <a:ea typeface="Montserrat"/>
                <a:cs typeface="Montserrat"/>
                <a:sym typeface="Montserrat"/>
              </a:rPr>
              <a:t> digitals</a:t>
            </a:r>
            <a:r>
              <a:rPr lang="ca" sz="5461" u="sng"/>
              <a:t>:</a:t>
            </a:r>
            <a:r>
              <a:rPr lang="ca" sz="5461"/>
              <a:t> </a:t>
            </a:r>
            <a:r>
              <a:rPr lang="ca"/>
              <a:t>  </a:t>
            </a:r>
            <a:r>
              <a:rPr lang="ca" sz="4600"/>
              <a:t>  </a:t>
            </a:r>
            <a:endParaRPr sz="4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37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Utilitza tipografies de pal sec sense rematades</a:t>
            </a:r>
            <a:endParaRPr sz="3765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37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Grandària del cos recomanat entre 24 i 26 píxels.</a:t>
            </a:r>
            <a:endParaRPr sz="3765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37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Contrast alt entre text i fons; a poder ser sobre un fons de color pla</a:t>
            </a:r>
            <a:endParaRPr sz="3765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37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 Font Roboto es una bona tipo per a revistes </a:t>
            </a:r>
            <a:r>
              <a:rPr lang="ca" sz="37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electròniques</a:t>
            </a:r>
            <a:endParaRPr sz="3765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37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Les tipografies sans serif o pal sec són més adequades per a la lectura en pantalla, ja que s'adapten millor a la resolució d'aquestes</a:t>
            </a:r>
            <a:endParaRPr sz="3765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5400" u="sng">
                <a:latin typeface="Montserrat"/>
                <a:ea typeface="Montserrat"/>
                <a:cs typeface="Montserrat"/>
                <a:sym typeface="Montserrat"/>
              </a:rPr>
              <a:t>-Publicacions impreses:</a:t>
            </a:r>
            <a:r>
              <a:rPr lang="ca" sz="5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5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3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Les tipografies serif són les que s'utilitzen en textos impresos extensos, com a llibres, periòdics i revistes. Faciliten la lectura perquè creen en l'ull la il·lusió d'una línia horitzontal, la línia per la qual es desplaça la vista en llegir.</a:t>
            </a:r>
            <a:endParaRPr sz="3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3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 una pàgina impresa la resolució d'impressió és més alta que en una pantalla d'ordinador; per tant, les rematades queden molt ben definits. És per això que s'utilitzen fonts amb serifas en els materials impresos.</a:t>
            </a:r>
            <a:endParaRPr sz="3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3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 contra, en les pàgines web es prefereix l'ús de les tipografies sans serif perquè s'aprecien millor sobre una pantalla.</a:t>
            </a:r>
            <a:endParaRPr sz="3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          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100350" y="211375"/>
            <a:ext cx="1708200" cy="6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Pantalles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186450" y="794650"/>
            <a:ext cx="8520600" cy="14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>
                <a:latin typeface="Montserrat"/>
                <a:ea typeface="Montserrat"/>
                <a:cs typeface="Montserrat"/>
                <a:sym typeface="Montserrat"/>
              </a:rPr>
              <a:t>Hi ha 3 tipus diferents de pantalles per a les publicacions electròniques: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ca" sz="1600">
                <a:latin typeface="Montserrat"/>
                <a:ea typeface="Montserrat"/>
                <a:cs typeface="Montserrat"/>
                <a:sym typeface="Montserrat"/>
              </a:rPr>
              <a:t>Pantalla de sobretaula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ca" sz="1600">
                <a:latin typeface="Montserrat"/>
                <a:ea typeface="Montserrat"/>
                <a:cs typeface="Montserrat"/>
                <a:sym typeface="Montserrat"/>
              </a:rPr>
              <a:t>Tablet o </a:t>
            </a:r>
            <a:r>
              <a:rPr lang="ca" sz="1600">
                <a:latin typeface="Montserrat"/>
                <a:ea typeface="Montserrat"/>
                <a:cs typeface="Montserrat"/>
                <a:sym typeface="Montserrat"/>
              </a:rPr>
              <a:t>ebook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ca" sz="1600">
                <a:latin typeface="Montserrat"/>
                <a:ea typeface="Montserrat"/>
                <a:cs typeface="Montserrat"/>
                <a:sym typeface="Montserrat"/>
              </a:rPr>
              <a:t>Telèfon </a:t>
            </a:r>
            <a:r>
              <a:rPr lang="ca" sz="1600">
                <a:latin typeface="Montserrat"/>
                <a:ea typeface="Montserrat"/>
                <a:cs typeface="Montserrat"/>
                <a:sym typeface="Montserrat"/>
              </a:rPr>
              <a:t>mòbil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676" y="2826200"/>
            <a:ext cx="2199750" cy="145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779" y="3718675"/>
            <a:ext cx="2092875" cy="109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8286" y="1589250"/>
            <a:ext cx="2238132" cy="16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7018" y="2414850"/>
            <a:ext cx="1761888" cy="25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Elements Interactius</a:t>
            </a:r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